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7" r:id="rId5"/>
    <p:sldMasterId id="214748367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Proxima Nova"/>
      <p:regular r:id="rId24"/>
      <p:bold r:id="rId25"/>
      <p:italic r:id="rId26"/>
      <p:boldItalic r:id="rId27"/>
    </p:embeddedFont>
    <p:embeddedFont>
      <p:font typeface="Proxima Nova Extrabold"/>
      <p:bold r:id="rId28"/>
    </p:embeddedFont>
    <p:embeddedFont>
      <p:font typeface="Lato Black"/>
      <p:bold r:id="rId29"/>
      <p:boldItalic r:id="rId30"/>
    </p:embeddedFont>
    <p:embeddedFont>
      <p:font typeface="Proxima Nova Semibold"/>
      <p:regular r:id="rId31"/>
      <p:bold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Poppins SemiBold"/>
      <p:regular r:id="rId38"/>
      <p:bold r:id="rId39"/>
      <p:italic r:id="rId40"/>
      <p:boldItalic r:id="rId41"/>
    </p:embeddedFont>
    <p:embeddedFont>
      <p:font typeface="Century Gothic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7">
          <p15:clr>
            <a:srgbClr val="747775"/>
          </p15:clr>
        </p15:guide>
        <p15:guide id="2" orient="horz" pos="3133">
          <p15:clr>
            <a:srgbClr val="747775"/>
          </p15:clr>
        </p15:guide>
        <p15:guide id="3" pos="105">
          <p15:clr>
            <a:srgbClr val="747775"/>
          </p15:clr>
        </p15:guide>
        <p15:guide id="4" pos="5655">
          <p15:clr>
            <a:srgbClr val="747775"/>
          </p15:clr>
        </p15:guide>
        <p15:guide id="5" orient="horz" pos="395">
          <p15:clr>
            <a:srgbClr val="747775"/>
          </p15:clr>
        </p15:guide>
        <p15:guide id="6" orient="horz" pos="777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Nishtha Manchand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7" orient="horz"/>
        <p:guide pos="3133" orient="horz"/>
        <p:guide pos="105"/>
        <p:guide pos="5655"/>
        <p:guide pos="395" orient="horz"/>
        <p:guide pos="77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italic.fntdata"/><Relationship Id="rId20" Type="http://schemas.openxmlformats.org/officeDocument/2006/relationships/font" Target="fonts/Roboto-regular.fntdata"/><Relationship Id="rId42" Type="http://schemas.openxmlformats.org/officeDocument/2006/relationships/font" Target="fonts/CenturyGothic-regular.fntdata"/><Relationship Id="rId41" Type="http://schemas.openxmlformats.org/officeDocument/2006/relationships/font" Target="fonts/PoppinsSemiBold-boldItalic.fntdata"/><Relationship Id="rId22" Type="http://schemas.openxmlformats.org/officeDocument/2006/relationships/font" Target="fonts/Roboto-italic.fntdata"/><Relationship Id="rId44" Type="http://schemas.openxmlformats.org/officeDocument/2006/relationships/font" Target="fonts/CenturyGothic-italic.fntdata"/><Relationship Id="rId21" Type="http://schemas.openxmlformats.org/officeDocument/2006/relationships/font" Target="fonts/Roboto-bold.fntdata"/><Relationship Id="rId43" Type="http://schemas.openxmlformats.org/officeDocument/2006/relationships/font" Target="fonts/CenturyGothic-bold.fntdata"/><Relationship Id="rId24" Type="http://schemas.openxmlformats.org/officeDocument/2006/relationships/font" Target="fonts/ProximaNova-regular.fntdata"/><Relationship Id="rId23" Type="http://schemas.openxmlformats.org/officeDocument/2006/relationships/font" Target="fonts/Roboto-boldItalic.fntdata"/><Relationship Id="rId45" Type="http://schemas.openxmlformats.org/officeDocument/2006/relationships/font" Target="fonts/CenturyGothic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ProximaNovaExtrabold-bold.fntdata"/><Relationship Id="rId27" Type="http://schemas.openxmlformats.org/officeDocument/2006/relationships/font" Target="fonts/ProximaNova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LatoBlack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roximaNovaSemibold-regular.fntdata"/><Relationship Id="rId30" Type="http://schemas.openxmlformats.org/officeDocument/2006/relationships/font" Target="fonts/LatoBlack-boldItalic.fntdata"/><Relationship Id="rId11" Type="http://schemas.openxmlformats.org/officeDocument/2006/relationships/slide" Target="slides/slide4.xml"/><Relationship Id="rId33" Type="http://schemas.openxmlformats.org/officeDocument/2006/relationships/font" Target="fonts/ProximaNovaSemibold-boldItalic.fntdata"/><Relationship Id="rId10" Type="http://schemas.openxmlformats.org/officeDocument/2006/relationships/slide" Target="slides/slide3.xml"/><Relationship Id="rId32" Type="http://schemas.openxmlformats.org/officeDocument/2006/relationships/font" Target="fonts/ProximaNovaSemibold-bold.fntdata"/><Relationship Id="rId13" Type="http://schemas.openxmlformats.org/officeDocument/2006/relationships/slide" Target="slides/slide6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5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8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7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0.xml"/><Relationship Id="rId39" Type="http://schemas.openxmlformats.org/officeDocument/2006/relationships/font" Target="fonts/PoppinsSemiBold-bold.fntdata"/><Relationship Id="rId16" Type="http://schemas.openxmlformats.org/officeDocument/2006/relationships/slide" Target="slides/slide9.xml"/><Relationship Id="rId38" Type="http://schemas.openxmlformats.org/officeDocument/2006/relationships/font" Target="fonts/PoppinsSemiBold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6-02-03T13:06:31.955">
    <p:pos x="75" y="1997"/>
    <p:text>@ayusman.arya@swiggy.in pls add commentary from employees other than MMT as deepak has asked
_Assigned to Ayusman Arya_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b63129a3bf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b63129a3bf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c2ee8916e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c2ee8916e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b92265ce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b92265ce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25862318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025862318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b63129a3b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b63129a3b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c2ee8916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c2ee8916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b6326f86d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b6326f86d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b63129a3bf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b63129a3bf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b6326f86d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b6326f86d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b6326f86d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b6326f86d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6326f86d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b6326f86d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c2ee8916e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c2ee8916e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97379" y="339696"/>
            <a:ext cx="83493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97379" y="1260872"/>
            <a:ext cx="4075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8" name="Google Shape;98;p25"/>
          <p:cNvSpPr txBox="1"/>
          <p:nvPr>
            <p:ph idx="2" type="body"/>
          </p:nvPr>
        </p:nvSpPr>
        <p:spPr>
          <a:xfrm>
            <a:off x="397379" y="1878806"/>
            <a:ext cx="4075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3" type="body"/>
          </p:nvPr>
        </p:nvSpPr>
        <p:spPr>
          <a:xfrm>
            <a:off x="4651172" y="1260872"/>
            <a:ext cx="40953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0" name="Google Shape;100;p25"/>
          <p:cNvSpPr txBox="1"/>
          <p:nvPr>
            <p:ph idx="4" type="body"/>
          </p:nvPr>
        </p:nvSpPr>
        <p:spPr>
          <a:xfrm>
            <a:off x="4651172" y="1878806"/>
            <a:ext cx="40953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1" type="ftr"/>
          </p:nvPr>
        </p:nvSpPr>
        <p:spPr>
          <a:xfrm>
            <a:off x="3028950" y="4882475"/>
            <a:ext cx="30861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6977108" y="4882475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ext, logo&#10;&#10;Description automatically generated" id="103" name="Google Shape;10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721" y="4853371"/>
            <a:ext cx="727161" cy="21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JOURNEY_1">
  <p:cSld name="CUSTOMER JOURNEY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/>
          <p:nvPr>
            <p:ph type="title"/>
          </p:nvPr>
        </p:nvSpPr>
        <p:spPr>
          <a:xfrm>
            <a:off x="387820" y="287385"/>
            <a:ext cx="83685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Roboto"/>
              <a:buNone/>
              <a:defRPr b="1" i="0" sz="20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" type="body"/>
          </p:nvPr>
        </p:nvSpPr>
        <p:spPr>
          <a:xfrm>
            <a:off x="387820" y="692994"/>
            <a:ext cx="8368500" cy="1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929292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2929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7162800" y="3086100"/>
            <a:ext cx="1719300" cy="1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roxima Nova Semibold"/>
              <a:buNone/>
              <a:defRPr b="0" sz="1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roxima Nova Semibold"/>
              <a:buNone/>
              <a:defRPr b="0" sz="1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roxima Nova Semibold"/>
              <a:buNone/>
              <a:defRPr b="0" sz="1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roxima Nova Semibold"/>
              <a:buNone/>
              <a:defRPr b="0" sz="1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roxima Nova Semibold"/>
              <a:buNone/>
              <a:defRPr b="0" sz="1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-336550" lvl="5" marL="274320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SzPts val="1700"/>
              <a:buChar char="-"/>
              <a:defRPr/>
            </a:lvl6pPr>
            <a:lvl7pPr indent="-336550" lvl="6" marL="320040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SzPts val="1700"/>
              <a:buChar char="-"/>
              <a:defRPr/>
            </a:lvl7pPr>
            <a:lvl8pPr indent="-336550" lvl="7" marL="365760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SzPts val="1700"/>
              <a:buChar char="-"/>
              <a:defRPr/>
            </a:lvl8pPr>
            <a:lvl9pPr indent="-336550" lvl="8" marL="411480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SzPts val="1700"/>
              <a:buChar char="-"/>
              <a:defRPr/>
            </a:lvl9pPr>
          </a:lstStyle>
          <a:p/>
        </p:txBody>
      </p:sp>
      <p:sp>
        <p:nvSpPr>
          <p:cNvPr id="113" name="Google Shape;113;p29"/>
          <p:cNvSpPr/>
          <p:nvPr>
            <p:ph idx="2" type="pic"/>
          </p:nvPr>
        </p:nvSpPr>
        <p:spPr>
          <a:xfrm>
            <a:off x="198310" y="0"/>
            <a:ext cx="6747000" cy="4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57BEF0"/>
              </a:buClr>
              <a:buSzPts val="3900"/>
              <a:buFont typeface="Proxima Nova"/>
              <a:buChar char="-"/>
              <a:defRPr b="1" i="0" sz="16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57BEF0"/>
              </a:buClr>
              <a:buSzPts val="3900"/>
              <a:buFont typeface="Proxima Nova"/>
              <a:buChar char="-"/>
              <a:defRPr b="1" i="0" sz="16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57BEF0"/>
              </a:buClr>
              <a:buSzPts val="3900"/>
              <a:buFont typeface="Proxima Nova"/>
              <a:buChar char="-"/>
              <a:defRPr b="1" i="0" sz="16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57BEF0"/>
              </a:buClr>
              <a:buSzPts val="3900"/>
              <a:buFont typeface="Proxima Nova"/>
              <a:buChar char="-"/>
              <a:defRPr b="1" i="0" sz="16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57BEF0"/>
              </a:buClr>
              <a:buSzPts val="3900"/>
              <a:buFont typeface="Proxima Nova"/>
              <a:buChar char="-"/>
              <a:defRPr b="1" i="0" sz="16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57BEF0"/>
              </a:buClr>
              <a:buSzPts val="3900"/>
              <a:buFont typeface="Proxima Nova"/>
              <a:buChar char="-"/>
              <a:defRPr b="1" i="0" sz="16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57BEF0"/>
              </a:buClr>
              <a:buSzPts val="3900"/>
              <a:buFont typeface="Proxima Nova"/>
              <a:buChar char="-"/>
              <a:defRPr b="1" i="0" sz="16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57BEF0"/>
              </a:buClr>
              <a:buSzPts val="3900"/>
              <a:buFont typeface="Proxima Nova"/>
              <a:buChar char="-"/>
              <a:defRPr b="1" i="0" sz="16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57BEF0"/>
              </a:buClr>
              <a:buSzPts val="3900"/>
              <a:buFont typeface="Proxima Nova"/>
              <a:buChar char="-"/>
              <a:defRPr b="1" i="0" sz="1600" u="none" cap="none" strike="noStrike">
                <a:solidFill>
                  <a:srgbClr val="53585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type="title"/>
          </p:nvPr>
        </p:nvSpPr>
        <p:spPr>
          <a:xfrm>
            <a:off x="238125" y="2976715"/>
            <a:ext cx="66675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D74C"/>
              </a:buClr>
              <a:buSzPts val="8300"/>
              <a:buFont typeface="Arial"/>
              <a:buNone/>
              <a:defRPr sz="8300">
                <a:solidFill>
                  <a:srgbClr val="FFD74C"/>
                </a:solidFill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FF3"/>
              </a:buClr>
              <a:buSzPts val="700"/>
              <a:buNone/>
              <a:defRPr/>
            </a:lvl9pPr>
          </a:lstStyle>
          <a:p/>
        </p:txBody>
      </p:sp>
      <p:sp>
        <p:nvSpPr>
          <p:cNvPr id="115" name="Google Shape;115;p29"/>
          <p:cNvSpPr/>
          <p:nvPr/>
        </p:nvSpPr>
        <p:spPr>
          <a:xfrm>
            <a:off x="8144032" y="4496387"/>
            <a:ext cx="581100" cy="0"/>
          </a:xfrm>
          <a:prstGeom prst="ellipse">
            <a:avLst/>
          </a:prstGeom>
          <a:noFill/>
          <a:ln cap="flat" cmpd="sng" w="254000">
            <a:solidFill>
              <a:srgbClr val="1A135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 Extrabold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16" name="Google Shape;116;p29"/>
          <p:cNvSpPr txBox="1"/>
          <p:nvPr>
            <p:ph idx="12" type="sldNum"/>
          </p:nvPr>
        </p:nvSpPr>
        <p:spPr>
          <a:xfrm>
            <a:off x="8858250" y="4905375"/>
            <a:ext cx="126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b="0" i="0" sz="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b="0" i="0" sz="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b="0" i="0" sz="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b="0" i="0" sz="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b="0" i="0" sz="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b="0" i="0" sz="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b="0" i="0" sz="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b="0" i="0" sz="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Proxima Nova"/>
              <a:buNone/>
              <a:defRPr b="0" i="0" sz="7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 1">
  <p:cSld name="1_Layout 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30"/>
          <p:cNvCxnSpPr/>
          <p:nvPr/>
        </p:nvCxnSpPr>
        <p:spPr>
          <a:xfrm>
            <a:off x="549697" y="775144"/>
            <a:ext cx="8317200" cy="1200"/>
          </a:xfrm>
          <a:prstGeom prst="straightConnector1">
            <a:avLst/>
          </a:prstGeom>
          <a:noFill/>
          <a:ln cap="flat" cmpd="sng" w="19050">
            <a:solidFill>
              <a:srgbClr val="4D4D4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" name="Google Shape;119;p30"/>
          <p:cNvCxnSpPr/>
          <p:nvPr/>
        </p:nvCxnSpPr>
        <p:spPr>
          <a:xfrm>
            <a:off x="1" y="775144"/>
            <a:ext cx="532200" cy="1200"/>
          </a:xfrm>
          <a:prstGeom prst="straightConnector1">
            <a:avLst/>
          </a:prstGeom>
          <a:noFill/>
          <a:ln cap="flat" cmpd="sng" w="19050">
            <a:solidFill>
              <a:srgbClr val="FF99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30"/>
          <p:cNvSpPr txBox="1"/>
          <p:nvPr>
            <p:ph idx="1" type="body"/>
          </p:nvPr>
        </p:nvSpPr>
        <p:spPr>
          <a:xfrm>
            <a:off x="467606" y="380137"/>
            <a:ext cx="83901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D4D4F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4D4D4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Google Shape;121;p30"/>
          <p:cNvSpPr txBox="1"/>
          <p:nvPr>
            <p:ph idx="2" type="body"/>
          </p:nvPr>
        </p:nvSpPr>
        <p:spPr>
          <a:xfrm>
            <a:off x="2039003" y="4850486"/>
            <a:ext cx="5106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4D4D4F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4D4D4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73050" lvl="1" marL="914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4D4D4F"/>
              </a:buClr>
              <a:buSzPts val="700"/>
              <a:buFont typeface="Arial"/>
              <a:buChar char="–"/>
              <a:defRPr b="0" i="0" sz="700" u="none" cap="none" strike="noStrike">
                <a:solidFill>
                  <a:srgbClr val="4D4D4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3050" lvl="2" marL="1371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4D4D4F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rgbClr val="4D4D4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305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4D4D4F"/>
              </a:buClr>
              <a:buSzPts val="700"/>
              <a:buFont typeface="Arial"/>
              <a:buChar char="–"/>
              <a:defRPr b="0" i="0" sz="700" u="none" cap="none" strike="noStrike">
                <a:solidFill>
                  <a:srgbClr val="4D4D4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3050" lvl="4" marL="2286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4D4D4F"/>
              </a:buClr>
              <a:buSzPts val="700"/>
              <a:buFont typeface="Arial"/>
              <a:buChar char="»"/>
              <a:defRPr b="0" i="0" sz="700" u="none" cap="none" strike="noStrike">
                <a:solidFill>
                  <a:srgbClr val="4D4D4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22" name="Google Shape;122;p30"/>
          <p:cNvPicPr preferRelativeResize="0"/>
          <p:nvPr/>
        </p:nvPicPr>
        <p:blipFill rotWithShape="1">
          <a:blip r:embed="rId2">
            <a:alphaModFix/>
          </a:blip>
          <a:srcRect b="26002" l="0" r="0" t="0"/>
          <a:stretch/>
        </p:blipFill>
        <p:spPr>
          <a:xfrm>
            <a:off x="286424" y="4776668"/>
            <a:ext cx="453485" cy="33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0"/>
          <p:cNvPicPr preferRelativeResize="0"/>
          <p:nvPr/>
        </p:nvPicPr>
        <p:blipFill rotWithShape="1">
          <a:blip r:embed="rId3">
            <a:alphaModFix/>
          </a:blip>
          <a:srcRect b="0" l="12975" r="13511" t="76667"/>
          <a:stretch/>
        </p:blipFill>
        <p:spPr>
          <a:xfrm>
            <a:off x="649642" y="4814126"/>
            <a:ext cx="856835" cy="27195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0"/>
          <p:cNvSpPr txBox="1"/>
          <p:nvPr/>
        </p:nvSpPr>
        <p:spPr>
          <a:xfrm>
            <a:off x="8588933" y="4948547"/>
            <a:ext cx="4704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325" lIns="76650" spcFirstLastPara="1" rIns="76650" wrap="square" tIns="3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4D4D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700" u="none" cap="none" strike="noStrike">
              <a:solidFill>
                <a:srgbClr val="4D4D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" name="Google Shape;125;p30"/>
          <p:cNvSpPr txBox="1"/>
          <p:nvPr>
            <p:ph idx="3" type="body"/>
          </p:nvPr>
        </p:nvSpPr>
        <p:spPr>
          <a:xfrm>
            <a:off x="467916" y="901303"/>
            <a:ext cx="8398800" cy="3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TITLE_AND_BODY_3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9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jpg"/><Relationship Id="rId4" Type="http://schemas.openxmlformats.org/officeDocument/2006/relationships/image" Target="../media/image36.jpg"/><Relationship Id="rId5" Type="http://schemas.openxmlformats.org/officeDocument/2006/relationships/image" Target="../media/image39.jpg"/><Relationship Id="rId6" Type="http://schemas.openxmlformats.org/officeDocument/2006/relationships/image" Target="../media/image25.png"/><Relationship Id="rId7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16.png"/><Relationship Id="rId8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8.png"/><Relationship Id="rId5" Type="http://schemas.openxmlformats.org/officeDocument/2006/relationships/image" Target="../media/image32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9.png"/><Relationship Id="rId9" Type="http://schemas.openxmlformats.org/officeDocument/2006/relationships/image" Target="../media/image35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jpg"/><Relationship Id="rId4" Type="http://schemas.openxmlformats.org/officeDocument/2006/relationships/image" Target="../media/image3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/>
        </p:nvSpPr>
        <p:spPr>
          <a:xfrm>
            <a:off x="288248" y="589200"/>
            <a:ext cx="5956500" cy="4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</a:t>
            </a:r>
            <a:endParaRPr sz="255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5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Swiggy For Work (SFW)</a:t>
            </a:r>
            <a:endParaRPr b="1" sz="285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Eliminating Reimbursements, Enhancing Efficiency</a:t>
            </a:r>
            <a:endParaRPr b="1" sz="315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 how your organization manages employee meal benefits with a streamlined, digital-first solution that saves time, reduces administrative burden, and improves employee satisfaction.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55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3" name="Google Shape;1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800" y="2068150"/>
            <a:ext cx="2742200" cy="307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494" y="4035425"/>
            <a:ext cx="999250" cy="9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250" y="4180707"/>
            <a:ext cx="1571988" cy="4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 txBox="1"/>
          <p:nvPr/>
        </p:nvSpPr>
        <p:spPr>
          <a:xfrm>
            <a:off x="1853245" y="4247848"/>
            <a:ext cx="19203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 partnership with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/>
        </p:nvSpPr>
        <p:spPr>
          <a:xfrm>
            <a:off x="4913375" y="1518893"/>
            <a:ext cx="39585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n" sz="1300">
                <a:solidFill>
                  <a:schemeClr val="dk1"/>
                </a:solidFill>
              </a:rPr>
              <a:t>No out-of-pocket spends: </a:t>
            </a:r>
            <a:r>
              <a:rPr lang="en" sz="1300">
                <a:solidFill>
                  <a:schemeClr val="dk1"/>
                </a:solidFill>
              </a:rPr>
              <a:t>Reimbursements eliminated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n" sz="1300">
                <a:solidFill>
                  <a:schemeClr val="dk1"/>
                </a:solidFill>
              </a:rPr>
              <a:t>Zero reimbursement friction:</a:t>
            </a:r>
            <a:r>
              <a:rPr lang="en" sz="1300">
                <a:solidFill>
                  <a:schemeClr val="dk1"/>
                </a:solidFill>
              </a:rPr>
              <a:t>  No bills, submissions, or follow-ups.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n" sz="1300">
                <a:solidFill>
                  <a:schemeClr val="dk1"/>
                </a:solidFill>
              </a:rPr>
              <a:t>Improved compliance:  </a:t>
            </a:r>
            <a:r>
              <a:rPr lang="en" sz="1300">
                <a:solidFill>
                  <a:schemeClr val="dk1"/>
                </a:solidFill>
              </a:rPr>
              <a:t>GST billing issues resolved, even in smaller cities.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n" sz="1300">
                <a:solidFill>
                  <a:schemeClr val="dk1"/>
                </a:solidFill>
              </a:rPr>
              <a:t>Stress-Free Employee Experience: </a:t>
            </a:r>
            <a:r>
              <a:rPr lang="en" sz="1300">
                <a:solidFill>
                  <a:schemeClr val="dk1"/>
                </a:solidFill>
              </a:rPr>
              <a:t>Especially valuable for traveling employees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n" sz="1300">
                <a:solidFill>
                  <a:schemeClr val="dk1"/>
                </a:solidFill>
              </a:rPr>
              <a:t>Seamless Integration:</a:t>
            </a:r>
            <a:r>
              <a:rPr lang="en" sz="1300">
                <a:solidFill>
                  <a:schemeClr val="dk1"/>
                </a:solidFill>
              </a:rPr>
              <a:t> Wallet auto-activates with MyBiz hotel bookings.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57" name="Google Shape;257;p41"/>
          <p:cNvSpPr txBox="1"/>
          <p:nvPr/>
        </p:nvSpPr>
        <p:spPr>
          <a:xfrm>
            <a:off x="262460" y="169105"/>
            <a:ext cx="800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552A"/>
                </a:solidFill>
                <a:latin typeface="Proxima Nova"/>
                <a:ea typeface="Proxima Nova"/>
                <a:cs typeface="Proxima Nova"/>
                <a:sym typeface="Proxima Nova"/>
              </a:rPr>
              <a:t>Unparalleled</a:t>
            </a:r>
            <a:r>
              <a:rPr b="1" lang="en" sz="2200">
                <a:solidFill>
                  <a:srgbClr val="F3552A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2200">
                <a:solidFill>
                  <a:srgbClr val="F3552A"/>
                </a:solidFill>
                <a:latin typeface="Proxima Nova"/>
                <a:ea typeface="Proxima Nova"/>
                <a:cs typeface="Proxima Nova"/>
                <a:sym typeface="Proxima Nova"/>
              </a:rPr>
              <a:t>convenience for our users</a:t>
            </a:r>
            <a:r>
              <a:rPr b="1" lang="en" sz="2200">
                <a:solidFill>
                  <a:srgbClr val="F3552A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2200">
              <a:solidFill>
                <a:srgbClr val="F3552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p41"/>
          <p:cNvSpPr/>
          <p:nvPr/>
        </p:nvSpPr>
        <p:spPr>
          <a:xfrm>
            <a:off x="5309468" y="890650"/>
            <a:ext cx="3198900" cy="342900"/>
          </a:xfrm>
          <a:prstGeom prst="roundRect">
            <a:avLst>
              <a:gd fmla="val 16667" name="adj"/>
            </a:avLst>
          </a:prstGeom>
          <a:solidFill>
            <a:srgbClr val="F355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Employees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9" name="Google Shape;259;p41"/>
          <p:cNvSpPr/>
          <p:nvPr/>
        </p:nvSpPr>
        <p:spPr>
          <a:xfrm>
            <a:off x="635629" y="890650"/>
            <a:ext cx="3200400" cy="342900"/>
          </a:xfrm>
          <a:prstGeom prst="roundRect">
            <a:avLst>
              <a:gd fmla="val 16667" name="adj"/>
            </a:avLst>
          </a:prstGeom>
          <a:solidFill>
            <a:srgbClr val="F355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HR/ Admin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428560" y="1507387"/>
            <a:ext cx="39585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n" sz="1300">
                <a:solidFill>
                  <a:schemeClr val="dk1"/>
                </a:solidFill>
              </a:rPr>
              <a:t>Simpler invoicing: </a:t>
            </a:r>
            <a:r>
              <a:rPr lang="en" sz="1300">
                <a:solidFill>
                  <a:schemeClr val="dk1"/>
                </a:solidFill>
              </a:rPr>
              <a:t>Single monthly invoice reduces effort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n" sz="1300">
                <a:solidFill>
                  <a:schemeClr val="dk1"/>
                </a:solidFill>
              </a:rPr>
              <a:t>Lower admin ops:  </a:t>
            </a:r>
            <a:r>
              <a:rPr lang="en" sz="1300">
                <a:solidFill>
                  <a:schemeClr val="dk1"/>
                </a:solidFill>
              </a:rPr>
              <a:t>Reimbursements and bill verification automated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n" sz="1300">
                <a:solidFill>
                  <a:schemeClr val="dk1"/>
                </a:solidFill>
              </a:rPr>
              <a:t>Budget control: </a:t>
            </a:r>
            <a:r>
              <a:rPr lang="en" sz="1300">
                <a:solidFill>
                  <a:schemeClr val="dk1"/>
                </a:solidFill>
              </a:rPr>
              <a:t>Centralized billing with real time visibility on spend limits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n" sz="1300">
                <a:solidFill>
                  <a:schemeClr val="dk1"/>
                </a:solidFill>
              </a:rPr>
              <a:t>Reduced Credit Card Hassle: </a:t>
            </a:r>
            <a:r>
              <a:rPr lang="en" sz="1300">
                <a:solidFill>
                  <a:schemeClr val="dk1"/>
                </a:solidFill>
              </a:rPr>
              <a:t>Less reliance on managing corporate credit cards payments.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311700" y="20454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552A"/>
                </a:solidFill>
              </a:rPr>
              <a:t>Some of our</a:t>
            </a:r>
            <a:r>
              <a:rPr b="1" lang="en">
                <a:solidFill>
                  <a:srgbClr val="F3552A"/>
                </a:solidFill>
              </a:rPr>
              <a:t> clients</a:t>
            </a:r>
            <a:endParaRPr b="1">
              <a:solidFill>
                <a:srgbClr val="F3552A"/>
              </a:solidFill>
            </a:endParaRPr>
          </a:p>
        </p:txBody>
      </p:sp>
      <p:sp>
        <p:nvSpPr>
          <p:cNvPr id="266" name="Google Shape;266;p42"/>
          <p:cNvSpPr txBox="1"/>
          <p:nvPr>
            <p:ph idx="12" type="sldNum"/>
          </p:nvPr>
        </p:nvSpPr>
        <p:spPr>
          <a:xfrm>
            <a:off x="7620902" y="4580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363" y="1663878"/>
            <a:ext cx="1171987" cy="1171987"/>
          </a:xfrm>
          <a:prstGeom prst="rect">
            <a:avLst/>
          </a:prstGeom>
          <a:noFill/>
          <a:ln cap="flat" cmpd="sng" w="15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8" name="Google Shape;268;p42"/>
          <p:cNvSpPr/>
          <p:nvPr/>
        </p:nvSpPr>
        <p:spPr>
          <a:xfrm>
            <a:off x="929361" y="2980664"/>
            <a:ext cx="993900" cy="27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46475" lIns="146475" spcFirstLastPara="1" rIns="146475" wrap="square" tIns="146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1"/>
              <a:t>WeWork</a:t>
            </a:r>
            <a:endParaRPr sz="1281"/>
          </a:p>
        </p:txBody>
      </p:sp>
      <p:pic>
        <p:nvPicPr>
          <p:cNvPr id="269" name="Google Shape;2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033" y="1671940"/>
            <a:ext cx="1171987" cy="1171987"/>
          </a:xfrm>
          <a:prstGeom prst="rect">
            <a:avLst/>
          </a:prstGeom>
          <a:noFill/>
          <a:ln cap="flat" cmpd="sng" w="15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0" name="Google Shape;270;p42"/>
          <p:cNvSpPr/>
          <p:nvPr/>
        </p:nvSpPr>
        <p:spPr>
          <a:xfrm>
            <a:off x="2393172" y="2988727"/>
            <a:ext cx="1235700" cy="27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46475" lIns="146475" spcFirstLastPara="1" rIns="146475" wrap="square" tIns="146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1"/>
              <a:t>Translumina</a:t>
            </a:r>
            <a:endParaRPr sz="1281"/>
          </a:p>
        </p:txBody>
      </p:sp>
      <p:pic>
        <p:nvPicPr>
          <p:cNvPr id="271" name="Google Shape;27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1582" y="1671940"/>
            <a:ext cx="1171986" cy="117198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/>
          <p:nvPr/>
        </p:nvSpPr>
        <p:spPr>
          <a:xfrm>
            <a:off x="3949722" y="2988727"/>
            <a:ext cx="1235700" cy="27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46475" lIns="146475" spcFirstLastPara="1" rIns="146475" wrap="square" tIns="146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1"/>
              <a:t>MakeMyTrip</a:t>
            </a:r>
            <a:endParaRPr sz="1281"/>
          </a:p>
        </p:txBody>
      </p:sp>
      <p:pic>
        <p:nvPicPr>
          <p:cNvPr id="273" name="Google Shape;27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8133" y="1671932"/>
            <a:ext cx="1171995" cy="1171995"/>
          </a:xfrm>
          <a:prstGeom prst="rect">
            <a:avLst/>
          </a:prstGeom>
          <a:noFill/>
          <a:ln cap="flat" cmpd="sng" w="15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4" name="Google Shape;274;p42"/>
          <p:cNvSpPr/>
          <p:nvPr/>
        </p:nvSpPr>
        <p:spPr>
          <a:xfrm>
            <a:off x="5627216" y="2988727"/>
            <a:ext cx="1077600" cy="27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46475" lIns="146475" spcFirstLastPara="1" rIns="146475" wrap="square" tIns="146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1"/>
              <a:t>KFin Tech</a:t>
            </a:r>
            <a:endParaRPr sz="1281"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1642" y="1650444"/>
            <a:ext cx="1170432" cy="117043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6" name="Google Shape;276;p42"/>
          <p:cNvSpPr/>
          <p:nvPr/>
        </p:nvSpPr>
        <p:spPr>
          <a:xfrm>
            <a:off x="7007106" y="3010185"/>
            <a:ext cx="1235700" cy="27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46475" lIns="146475" spcFirstLastPara="1" rIns="146475" wrap="square" tIns="146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1"/>
              <a:t>Quess Corp</a:t>
            </a:r>
            <a:endParaRPr sz="128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4126653" y="548533"/>
            <a:ext cx="43692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solidFill>
                  <a:srgbClr val="F3552A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Thank You</a:t>
            </a:r>
            <a:r>
              <a:rPr lang="en" sz="4000">
                <a:solidFill>
                  <a:srgbClr val="F3552A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</a:t>
            </a:r>
            <a:endParaRPr sz="4000">
              <a:solidFill>
                <a:srgbClr val="F3552A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75" y="304800"/>
            <a:ext cx="2577650" cy="107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 txBox="1"/>
          <p:nvPr/>
        </p:nvSpPr>
        <p:spPr>
          <a:xfrm>
            <a:off x="4209375" y="726550"/>
            <a:ext cx="4767900" cy="3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Ready to transform your workplace dining experience? Let's connect and discuss how Swiggy@Work can meet your organization's unique needs.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Get in Touch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Ayush Arora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ayush.arora@swiggy.in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General Manager, Swiggy Food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+91 9999783697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Nishtha Manchanda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nishtha.manchanda@swiggy.in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Director, Swiggy Food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+91 8010509024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84" name="Google Shape;28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750" y="1035148"/>
            <a:ext cx="3278135" cy="367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type="title"/>
          </p:nvPr>
        </p:nvSpPr>
        <p:spPr>
          <a:xfrm>
            <a:off x="166750" y="104475"/>
            <a:ext cx="881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3552A"/>
                </a:solidFill>
                <a:latin typeface="Proxima Nova"/>
                <a:ea typeface="Proxima Nova"/>
                <a:cs typeface="Proxima Nova"/>
                <a:sym typeface="Proxima Nova"/>
              </a:rPr>
              <a:t>Traditional meal reimbursement processes create friction for everyone involved. Our solution eliminates these pain points entirely.</a:t>
            </a:r>
            <a:endParaRPr b="1" sz="2000">
              <a:solidFill>
                <a:srgbClr val="F3552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2" name="Google Shape;142;p33"/>
          <p:cNvGrpSpPr/>
          <p:nvPr/>
        </p:nvGrpSpPr>
        <p:grpSpPr>
          <a:xfrm>
            <a:off x="218613" y="1680248"/>
            <a:ext cx="3532450" cy="3104244"/>
            <a:chOff x="1161186" y="1701102"/>
            <a:chExt cx="3167548" cy="5088091"/>
          </a:xfrm>
        </p:grpSpPr>
        <p:grpSp>
          <p:nvGrpSpPr>
            <p:cNvPr id="143" name="Google Shape;143;p33"/>
            <p:cNvGrpSpPr/>
            <p:nvPr/>
          </p:nvGrpSpPr>
          <p:grpSpPr>
            <a:xfrm>
              <a:off x="1161186" y="1701102"/>
              <a:ext cx="3167548" cy="5088091"/>
              <a:chOff x="885962" y="1920240"/>
              <a:chExt cx="3823233" cy="3893550"/>
            </a:xfrm>
          </p:grpSpPr>
          <p:sp>
            <p:nvSpPr>
              <p:cNvPr id="144" name="Google Shape;144;p33"/>
              <p:cNvSpPr/>
              <p:nvPr/>
            </p:nvSpPr>
            <p:spPr>
              <a:xfrm>
                <a:off x="885962" y="1920240"/>
                <a:ext cx="3775200" cy="666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100">
                <a:solidFill>
                  <a:srgbClr val="FF6B4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375" lIns="68750" spcFirstLastPara="1" rIns="68750" wrap="square" tIns="343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53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Employee uses food delivery app or dines out to use meal budget</a:t>
                </a:r>
                <a:endParaRPr sz="135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5" name="Google Shape;145;p33"/>
              <p:cNvCxnSpPr>
                <a:endCxn id="146" idx="0"/>
              </p:cNvCxnSpPr>
              <p:nvPr/>
            </p:nvCxnSpPr>
            <p:spPr>
              <a:xfrm>
                <a:off x="2795469" y="2586505"/>
                <a:ext cx="0" cy="365700"/>
              </a:xfrm>
              <a:prstGeom prst="straightConnector1">
                <a:avLst/>
              </a:prstGeom>
              <a:noFill/>
              <a:ln cap="flat" cmpd="sng" w="7175">
                <a:solidFill>
                  <a:srgbClr val="FF6B4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6" name="Google Shape;146;p33"/>
              <p:cNvSpPr/>
              <p:nvPr/>
            </p:nvSpPr>
            <p:spPr>
              <a:xfrm>
                <a:off x="907869" y="2952205"/>
                <a:ext cx="3775200" cy="666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100">
                <a:solidFill>
                  <a:srgbClr val="FF6B4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375" lIns="68750" spcFirstLastPara="1" rIns="68750" wrap="square" tIns="343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53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Employee pays through personal payment mode </a:t>
                </a:r>
                <a:endParaRPr sz="135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33"/>
              <p:cNvSpPr/>
              <p:nvPr/>
            </p:nvSpPr>
            <p:spPr>
              <a:xfrm>
                <a:off x="907869" y="4077787"/>
                <a:ext cx="3775200" cy="666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100">
                <a:solidFill>
                  <a:srgbClr val="FF6B4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375" lIns="68750" spcFirstLastPara="1" rIns="68750" wrap="square" tIns="343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53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Employee uploads the meal bills on company portal</a:t>
                </a:r>
                <a:endParaRPr sz="135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8" name="Google Shape;148;p33"/>
              <p:cNvCxnSpPr>
                <a:stCxn id="146" idx="2"/>
              </p:cNvCxnSpPr>
              <p:nvPr/>
            </p:nvCxnSpPr>
            <p:spPr>
              <a:xfrm>
                <a:off x="2795469" y="3618505"/>
                <a:ext cx="0" cy="440700"/>
              </a:xfrm>
              <a:prstGeom prst="straightConnector1">
                <a:avLst/>
              </a:prstGeom>
              <a:noFill/>
              <a:ln cap="flat" cmpd="sng" w="7175">
                <a:solidFill>
                  <a:srgbClr val="FF6B4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9" name="Google Shape;149;p33"/>
              <p:cNvSpPr/>
              <p:nvPr/>
            </p:nvSpPr>
            <p:spPr>
              <a:xfrm>
                <a:off x="933995" y="5147490"/>
                <a:ext cx="3775200" cy="666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100">
                <a:solidFill>
                  <a:srgbClr val="FF6B4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375" lIns="68750" spcFirstLastPara="1" rIns="68750" wrap="square" tIns="343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53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Meal bills are validated and claim is disbursed to employees in monthly payment cycle</a:t>
                </a:r>
                <a:endParaRPr sz="135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50" name="Google Shape;150;p33"/>
            <p:cNvCxnSpPr>
              <a:stCxn id="147" idx="2"/>
            </p:cNvCxnSpPr>
            <p:nvPr/>
          </p:nvCxnSpPr>
          <p:spPr>
            <a:xfrm>
              <a:off x="2743212" y="5391305"/>
              <a:ext cx="0" cy="520800"/>
            </a:xfrm>
            <a:prstGeom prst="straightConnector1">
              <a:avLst/>
            </a:prstGeom>
            <a:noFill/>
            <a:ln cap="flat" cmpd="sng" w="7175">
              <a:solidFill>
                <a:srgbClr val="FF6B4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51" name="Google Shape;151;p33"/>
          <p:cNvSpPr txBox="1"/>
          <p:nvPr/>
        </p:nvSpPr>
        <p:spPr>
          <a:xfrm>
            <a:off x="5132140" y="1180805"/>
            <a:ext cx="3646200" cy="3807000"/>
          </a:xfrm>
          <a:prstGeom prst="rect">
            <a:avLst/>
          </a:prstGeom>
          <a:noFill/>
          <a:ln cap="flat" cmpd="sng" w="19050">
            <a:solidFill>
              <a:srgbClr val="F355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Processing Burden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Employees spend valuable time collecting receipts, filling out forms, and submitting expense reports for every meal purchase.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cycle of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reimbursements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Finance teams face bottlenecks processing hundreds of meal claims monthly, leading to payment delays that frustrate employees.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Lack of real time insights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HR and Finance lack real-time insights into meal spending patterns, making budget planning and policy enforcement challenging.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3"/>
          <p:cNvSpPr/>
          <p:nvPr/>
        </p:nvSpPr>
        <p:spPr>
          <a:xfrm>
            <a:off x="3923800" y="1180800"/>
            <a:ext cx="1208400" cy="3807000"/>
          </a:xfrm>
          <a:prstGeom prst="rect">
            <a:avLst/>
          </a:prstGeom>
          <a:solidFill>
            <a:srgbClr val="F355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</a:t>
            </a:r>
            <a:r>
              <a:rPr b="1" lang="en">
                <a:solidFill>
                  <a:schemeClr val="lt1"/>
                </a:solidFill>
              </a:rPr>
              <a:t>ain points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807210" y="1096497"/>
            <a:ext cx="23820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Traditional process</a:t>
            </a:r>
            <a:endParaRPr b="1" i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/>
          <p:nvPr>
            <p:ph idx="12" type="sldNum"/>
          </p:nvPr>
        </p:nvSpPr>
        <p:spPr>
          <a:xfrm>
            <a:off x="8472458" y="470350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4"/>
          <p:cNvSpPr txBox="1"/>
          <p:nvPr>
            <p:ph type="title"/>
          </p:nvPr>
        </p:nvSpPr>
        <p:spPr>
          <a:xfrm>
            <a:off x="210750" y="310975"/>
            <a:ext cx="881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3552A"/>
                </a:solidFill>
                <a:latin typeface="Proxima Nova"/>
                <a:ea typeface="Proxima Nova"/>
                <a:cs typeface="Proxima Nova"/>
                <a:sym typeface="Proxima Nova"/>
              </a:rPr>
              <a:t>SFW solves for multiple use cases -  Dining out at </a:t>
            </a:r>
            <a:r>
              <a:rPr b="1" lang="en" sz="2000">
                <a:solidFill>
                  <a:srgbClr val="F3552A"/>
                </a:solidFill>
                <a:latin typeface="Proxima Nova"/>
                <a:ea typeface="Proxima Nova"/>
                <a:cs typeface="Proxima Nova"/>
                <a:sym typeface="Proxima Nova"/>
              </a:rPr>
              <a:t>restaurants</a:t>
            </a:r>
            <a:r>
              <a:rPr b="1" lang="en" sz="2000">
                <a:solidFill>
                  <a:srgbClr val="F3552A"/>
                </a:solidFill>
                <a:latin typeface="Proxima Nova"/>
                <a:ea typeface="Proxima Nova"/>
                <a:cs typeface="Proxima Nova"/>
                <a:sym typeface="Proxima Nova"/>
              </a:rPr>
              <a:t> or Food ordering in office</a:t>
            </a:r>
            <a:endParaRPr b="1" sz="2000">
              <a:solidFill>
                <a:srgbClr val="F3552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34"/>
          <p:cNvSpPr txBox="1"/>
          <p:nvPr/>
        </p:nvSpPr>
        <p:spPr>
          <a:xfrm>
            <a:off x="2095000" y="1227759"/>
            <a:ext cx="2202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Employees</a:t>
            </a:r>
            <a:endParaRPr b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" name="Google Shape;161;p34"/>
          <p:cNvSpPr txBox="1"/>
          <p:nvPr/>
        </p:nvSpPr>
        <p:spPr>
          <a:xfrm>
            <a:off x="5537625" y="1185468"/>
            <a:ext cx="2202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HR/ Admin</a:t>
            </a:r>
            <a:endParaRPr b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2" name="Google Shape;1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900" y="1969142"/>
            <a:ext cx="642650" cy="6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/>
          <p:nvPr/>
        </p:nvSpPr>
        <p:spPr>
          <a:xfrm>
            <a:off x="1710225" y="1969134"/>
            <a:ext cx="2667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Meals at hotel or restaurants while travelling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34"/>
          <p:cNvSpPr txBox="1"/>
          <p:nvPr/>
        </p:nvSpPr>
        <p:spPr>
          <a:xfrm>
            <a:off x="1710225" y="2948680"/>
            <a:ext cx="2202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Late night meals at office 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5" name="Google Shape;1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883" y="2948680"/>
            <a:ext cx="642650" cy="64267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4"/>
          <p:cNvSpPr txBox="1"/>
          <p:nvPr/>
        </p:nvSpPr>
        <p:spPr>
          <a:xfrm>
            <a:off x="1741757" y="3859043"/>
            <a:ext cx="2202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Team dinners at restaurants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7" name="Google Shape;16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5475" y="1969142"/>
            <a:ext cx="642650" cy="6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4"/>
          <p:cNvSpPr txBox="1"/>
          <p:nvPr/>
        </p:nvSpPr>
        <p:spPr>
          <a:xfrm>
            <a:off x="6017013" y="2948680"/>
            <a:ext cx="220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lient &amp; team meetings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34"/>
          <p:cNvSpPr txBox="1"/>
          <p:nvPr/>
        </p:nvSpPr>
        <p:spPr>
          <a:xfrm>
            <a:off x="6017013" y="3859043"/>
            <a:ext cx="220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Hiring drives &amp; trainings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34"/>
          <p:cNvSpPr txBox="1"/>
          <p:nvPr/>
        </p:nvSpPr>
        <p:spPr>
          <a:xfrm>
            <a:off x="6017013" y="1969142"/>
            <a:ext cx="220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Celebrations &amp; 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town halls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1" name="Google Shape;17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876" y="3859043"/>
            <a:ext cx="642650" cy="6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2124" y="294868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4"/>
          <p:cNvPicPr preferRelativeResize="0"/>
          <p:nvPr/>
        </p:nvPicPr>
        <p:blipFill rotWithShape="1">
          <a:blip r:embed="rId8">
            <a:alphaModFix/>
          </a:blip>
          <a:srcRect b="0" l="0" r="0" t="46663"/>
          <a:stretch/>
        </p:blipFill>
        <p:spPr>
          <a:xfrm>
            <a:off x="5079100" y="3939620"/>
            <a:ext cx="779022" cy="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35"/>
          <p:cNvSpPr txBox="1"/>
          <p:nvPr>
            <p:ph type="title"/>
          </p:nvPr>
        </p:nvSpPr>
        <p:spPr>
          <a:xfrm>
            <a:off x="166750" y="104475"/>
            <a:ext cx="881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2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it works?</a:t>
            </a:r>
            <a:r>
              <a:rPr b="1" lang="en" sz="1820">
                <a:solidFill>
                  <a:srgbClr val="F3552A"/>
                </a:solidFill>
                <a:latin typeface="Proxima Nova"/>
                <a:ea typeface="Proxima Nova"/>
                <a:cs typeface="Proxima Nova"/>
                <a:sym typeface="Proxima Nova"/>
              </a:rPr>
              <a:t> Employees log into Swiggy via corporate email ID</a:t>
            </a:r>
            <a:endParaRPr b="1" sz="1820">
              <a:solidFill>
                <a:srgbClr val="F3552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0" name="Google Shape;180;p35" title="Email ID filled (2).png"/>
          <p:cNvPicPr preferRelativeResize="0"/>
          <p:nvPr/>
        </p:nvPicPr>
        <p:blipFill rotWithShape="1">
          <a:blip r:embed="rId3">
            <a:alphaModFix/>
          </a:blip>
          <a:srcRect b="4716" l="0" r="0" t="0"/>
          <a:stretch/>
        </p:blipFill>
        <p:spPr>
          <a:xfrm>
            <a:off x="6488725" y="826269"/>
            <a:ext cx="1852499" cy="4061952"/>
          </a:xfrm>
          <a:prstGeom prst="rect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35" title="Email ID filled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999" y="814757"/>
            <a:ext cx="1765233" cy="4062024"/>
          </a:xfrm>
          <a:prstGeom prst="rect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35" title="Email ID fille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018" y="814766"/>
            <a:ext cx="1852493" cy="4062029"/>
          </a:xfrm>
          <a:prstGeom prst="rect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" name="Google Shape;183;p35" title="Sending OTP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8013" y="826262"/>
            <a:ext cx="1852479" cy="4061967"/>
          </a:xfrm>
          <a:prstGeom prst="rect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type="title"/>
          </p:nvPr>
        </p:nvSpPr>
        <p:spPr>
          <a:xfrm>
            <a:off x="166750" y="92975"/>
            <a:ext cx="808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it works?</a:t>
            </a:r>
            <a:r>
              <a:rPr b="1" lang="en" sz="1800">
                <a:solidFill>
                  <a:srgbClr val="F3552A"/>
                </a:solidFill>
                <a:latin typeface="Proxima Nova"/>
                <a:ea typeface="Proxima Nova"/>
                <a:cs typeface="Proxima Nova"/>
                <a:sym typeface="Proxima Nova"/>
              </a:rPr>
              <a:t> Employees add items to cart using normal flow on Swiggy food delivery app but choose “Corporate Payment” as mode on cart page </a:t>
            </a:r>
            <a:endParaRPr b="1" sz="1800">
              <a:solidFill>
                <a:srgbClr val="F3552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36"/>
          <p:cNvSpPr txBox="1"/>
          <p:nvPr>
            <p:ph idx="12" type="sldNum"/>
          </p:nvPr>
        </p:nvSpPr>
        <p:spPr>
          <a:xfrm>
            <a:off x="8655933" y="48673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6"/>
          <p:cNvSpPr/>
          <p:nvPr/>
        </p:nvSpPr>
        <p:spPr>
          <a:xfrm>
            <a:off x="114451" y="1524039"/>
            <a:ext cx="8862600" cy="3474600"/>
          </a:xfrm>
          <a:prstGeom prst="rect">
            <a:avLst/>
          </a:prstGeom>
          <a:solidFill>
            <a:srgbClr val="FFFFFF"/>
          </a:solidFill>
          <a:ln cap="flat" cmpd="sng" w="73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0150" lIns="70150" spcFirstLastPara="1" rIns="70150" wrap="square" tIns="70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74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6"/>
          <p:cNvSpPr txBox="1"/>
          <p:nvPr/>
        </p:nvSpPr>
        <p:spPr>
          <a:xfrm>
            <a:off x="5517014" y="4696441"/>
            <a:ext cx="951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43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Balance available in corporate mode</a:t>
            </a:r>
            <a:endParaRPr b="1" sz="843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92" name="Google Shape;192;p36"/>
          <p:cNvPicPr preferRelativeResize="0"/>
          <p:nvPr/>
        </p:nvPicPr>
        <p:blipFill rotWithShape="1">
          <a:blip r:embed="rId3">
            <a:alphaModFix/>
          </a:blip>
          <a:srcRect b="86306" l="0" r="0" t="0"/>
          <a:stretch/>
        </p:blipFill>
        <p:spPr>
          <a:xfrm>
            <a:off x="114470" y="1112115"/>
            <a:ext cx="8862782" cy="49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534" y="1703250"/>
            <a:ext cx="1276814" cy="2816080"/>
          </a:xfrm>
          <a:prstGeom prst="rect">
            <a:avLst/>
          </a:prstGeom>
          <a:noFill/>
          <a:ln cap="flat" cmpd="sng" w="146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" name="Google Shape;194;p36" title="Cart 2.0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9122" y="1684924"/>
            <a:ext cx="1317292" cy="2903997"/>
          </a:xfrm>
          <a:prstGeom prst="rect">
            <a:avLst/>
          </a:prstGeom>
          <a:noFill/>
          <a:ln cap="flat" cmpd="sng" w="146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" name="Google Shape;195;p36"/>
          <p:cNvSpPr/>
          <p:nvPr/>
        </p:nvSpPr>
        <p:spPr>
          <a:xfrm>
            <a:off x="6130443" y="3990857"/>
            <a:ext cx="1372800" cy="236100"/>
          </a:xfrm>
          <a:prstGeom prst="rect">
            <a:avLst/>
          </a:prstGeom>
          <a:noFill/>
          <a:ln cap="flat" cmpd="sng" w="146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0150" lIns="70150" spcFirstLastPara="1" rIns="70150" wrap="square" tIns="70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74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36"/>
          <p:cNvCxnSpPr/>
          <p:nvPr/>
        </p:nvCxnSpPr>
        <p:spPr>
          <a:xfrm flipH="1" rot="10800000">
            <a:off x="5973843" y="4243907"/>
            <a:ext cx="519000" cy="461400"/>
          </a:xfrm>
          <a:prstGeom prst="straightConnector1">
            <a:avLst/>
          </a:prstGeom>
          <a:noFill/>
          <a:ln cap="flat" cmpd="sng" w="7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7" name="Google Shape;197;p36" title="Cart 2.0 (2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8969" y="1684944"/>
            <a:ext cx="1450383" cy="2972698"/>
          </a:xfrm>
          <a:prstGeom prst="rect">
            <a:avLst/>
          </a:prstGeom>
          <a:noFill/>
          <a:ln cap="flat" cmpd="sng" w="146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" name="Google Shape;198;p36" title="Cart 2.0 (3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5153" y="1684627"/>
            <a:ext cx="1317292" cy="2903992"/>
          </a:xfrm>
          <a:prstGeom prst="rect">
            <a:avLst/>
          </a:prstGeom>
          <a:noFill/>
          <a:ln cap="flat" cmpd="sng" w="146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9" name="Google Shape;199;p36"/>
          <p:cNvSpPr/>
          <p:nvPr/>
        </p:nvSpPr>
        <p:spPr>
          <a:xfrm>
            <a:off x="4720577" y="3534042"/>
            <a:ext cx="1317600" cy="10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0150" lIns="70150" spcFirstLastPara="1" rIns="70150" wrap="square" tIns="70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74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36" title="Cart 2.0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9194" y="1737640"/>
            <a:ext cx="1257220" cy="2771548"/>
          </a:xfrm>
          <a:prstGeom prst="rect">
            <a:avLst/>
          </a:prstGeom>
          <a:noFill/>
          <a:ln cap="flat" cmpd="sng" w="134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" name="Google Shape;201;p36"/>
          <p:cNvSpPr/>
          <p:nvPr/>
        </p:nvSpPr>
        <p:spPr>
          <a:xfrm>
            <a:off x="899201" y="3945958"/>
            <a:ext cx="1257300" cy="216300"/>
          </a:xfrm>
          <a:prstGeom prst="rect">
            <a:avLst/>
          </a:prstGeom>
          <a:noFill/>
          <a:ln cap="flat" cmpd="sng" w="13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250" lIns="64250" spcFirstLastPara="1" rIns="64250" wrap="square" tIns="64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83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166750" y="104475"/>
            <a:ext cx="823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 it works?</a:t>
            </a:r>
            <a:r>
              <a:rPr b="1" lang="en" sz="1800">
                <a:solidFill>
                  <a:srgbClr val="F3552A"/>
                </a:solidFill>
                <a:latin typeface="Proxima Nova"/>
                <a:ea typeface="Proxima Nova"/>
                <a:cs typeface="Proxima Nova"/>
                <a:sym typeface="Proxima Nova"/>
              </a:rPr>
              <a:t> On Dineout, employees select “Bill to company”  on payment page, fill details and attach bill screenshots to make payment</a:t>
            </a:r>
            <a:endParaRPr b="1" sz="1800">
              <a:solidFill>
                <a:srgbClr val="F3552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rgbClr val="F3552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37"/>
          <p:cNvSpPr txBox="1"/>
          <p:nvPr>
            <p:ph idx="12" type="sldNum"/>
          </p:nvPr>
        </p:nvSpPr>
        <p:spPr>
          <a:xfrm>
            <a:off x="8655933" y="48673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37"/>
          <p:cNvSpPr/>
          <p:nvPr/>
        </p:nvSpPr>
        <p:spPr>
          <a:xfrm>
            <a:off x="246424" y="1514828"/>
            <a:ext cx="8810400" cy="3352500"/>
          </a:xfrm>
          <a:prstGeom prst="rect">
            <a:avLst/>
          </a:prstGeom>
          <a:solidFill>
            <a:srgbClr val="FFFFFF"/>
          </a:solidFill>
          <a:ln cap="flat" cmpd="sng" w="7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7675" lIns="67675" spcFirstLastPara="1" rIns="67675" wrap="square" tIns="67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36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37"/>
          <p:cNvPicPr preferRelativeResize="0"/>
          <p:nvPr/>
        </p:nvPicPr>
        <p:blipFill rotWithShape="1">
          <a:blip r:embed="rId3">
            <a:alphaModFix/>
          </a:blip>
          <a:srcRect b="87381" l="0" r="309" t="0"/>
          <a:stretch/>
        </p:blipFill>
        <p:spPr>
          <a:xfrm>
            <a:off x="246424" y="1085052"/>
            <a:ext cx="8794746" cy="451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9772" y="1645983"/>
            <a:ext cx="1274857" cy="3109906"/>
          </a:xfrm>
          <a:prstGeom prst="rect">
            <a:avLst/>
          </a:prstGeom>
          <a:noFill/>
          <a:ln cap="flat" cmpd="sng" w="14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1" name="Google Shape;21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278" y="1645983"/>
            <a:ext cx="1399468" cy="3109907"/>
          </a:xfrm>
          <a:prstGeom prst="rect">
            <a:avLst/>
          </a:prstGeom>
          <a:noFill/>
          <a:ln cap="flat" cmpd="sng" w="14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2" name="Google Shape;21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900" y="1644911"/>
            <a:ext cx="1399457" cy="3032164"/>
          </a:xfrm>
          <a:prstGeom prst="rect">
            <a:avLst/>
          </a:prstGeom>
          <a:noFill/>
          <a:ln cap="flat" cmpd="sng" w="14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3" name="Google Shape;213;p37"/>
          <p:cNvPicPr preferRelativeResize="0"/>
          <p:nvPr/>
        </p:nvPicPr>
        <p:blipFill rotWithShape="1">
          <a:blip r:embed="rId7">
            <a:alphaModFix/>
          </a:blip>
          <a:srcRect b="2496" l="0" r="0" t="0"/>
          <a:stretch/>
        </p:blipFill>
        <p:spPr>
          <a:xfrm>
            <a:off x="1722099" y="1617441"/>
            <a:ext cx="1364474" cy="3032164"/>
          </a:xfrm>
          <a:prstGeom prst="rect">
            <a:avLst/>
          </a:prstGeom>
          <a:noFill/>
          <a:ln cap="flat" cmpd="sng" w="14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" name="Google Shape;214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0647" y="1607114"/>
            <a:ext cx="1399457" cy="3109900"/>
          </a:xfrm>
          <a:prstGeom prst="rect">
            <a:avLst/>
          </a:prstGeom>
          <a:noFill/>
          <a:ln cap="flat" cmpd="sng" w="14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" name="Google Shape;215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66679" y="1635752"/>
            <a:ext cx="1399457" cy="3109900"/>
          </a:xfrm>
          <a:prstGeom prst="rect">
            <a:avLst/>
          </a:prstGeom>
          <a:noFill/>
          <a:ln cap="flat" cmpd="sng" w="14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6" name="Google Shape;216;p37"/>
          <p:cNvSpPr/>
          <p:nvPr/>
        </p:nvSpPr>
        <p:spPr>
          <a:xfrm>
            <a:off x="1722099" y="3559357"/>
            <a:ext cx="1364400" cy="10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7675" lIns="67675" spcFirstLastPara="1" rIns="67675" wrap="square" tIns="67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36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143900" y="5436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552A"/>
                </a:solidFill>
                <a:latin typeface="Proxima Nova"/>
                <a:ea typeface="Proxima Nova"/>
                <a:cs typeface="Proxima Nova"/>
                <a:sym typeface="Proxima Nova"/>
              </a:rPr>
              <a:t>Admin side interface </a:t>
            </a:r>
            <a:endParaRPr b="1">
              <a:solidFill>
                <a:srgbClr val="F3552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552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65" y="1182161"/>
            <a:ext cx="4395271" cy="300036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" name="Google Shape;224;p38"/>
          <p:cNvPicPr preferRelativeResize="0"/>
          <p:nvPr/>
        </p:nvPicPr>
        <p:blipFill rotWithShape="1">
          <a:blip r:embed="rId4">
            <a:alphaModFix/>
          </a:blip>
          <a:srcRect b="0" l="15369" r="15459" t="0"/>
          <a:stretch/>
        </p:blipFill>
        <p:spPr>
          <a:xfrm>
            <a:off x="4738259" y="1182142"/>
            <a:ext cx="4272355" cy="300038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p38"/>
          <p:cNvSpPr txBox="1"/>
          <p:nvPr/>
        </p:nvSpPr>
        <p:spPr>
          <a:xfrm>
            <a:off x="1132475" y="652825"/>
            <a:ext cx="326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6" name="Google Shape;226;p38"/>
          <p:cNvSpPr txBox="1"/>
          <p:nvPr/>
        </p:nvSpPr>
        <p:spPr>
          <a:xfrm>
            <a:off x="1147705" y="65282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Easy Policy Set up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27" name="Google Shape;227;p38"/>
          <p:cNvSpPr txBox="1"/>
          <p:nvPr/>
        </p:nvSpPr>
        <p:spPr>
          <a:xfrm>
            <a:off x="5643515" y="62706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Wallet usage report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28" name="Google Shape;228;p38"/>
          <p:cNvSpPr/>
          <p:nvPr/>
        </p:nvSpPr>
        <p:spPr>
          <a:xfrm>
            <a:off x="5274980" y="4361050"/>
            <a:ext cx="3198900" cy="342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time usage of wallet </a:t>
            </a:r>
            <a:r>
              <a:rPr lang="en"/>
              <a:t>visible</a:t>
            </a:r>
            <a:r>
              <a:rPr lang="en"/>
              <a:t> </a:t>
            </a:r>
            <a:endParaRPr/>
          </a:p>
        </p:txBody>
      </p:sp>
      <p:sp>
        <p:nvSpPr>
          <p:cNvPr id="229" name="Google Shape;229;p38"/>
          <p:cNvSpPr/>
          <p:nvPr/>
        </p:nvSpPr>
        <p:spPr>
          <a:xfrm>
            <a:off x="601141" y="4361050"/>
            <a:ext cx="3564300" cy="342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 spend limits by employee groups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06" y="1371449"/>
            <a:ext cx="4536747" cy="361543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6" name="Google Shape;236;p39"/>
          <p:cNvPicPr preferRelativeResize="0"/>
          <p:nvPr/>
        </p:nvPicPr>
        <p:blipFill rotWithShape="1">
          <a:blip r:embed="rId4">
            <a:alphaModFix/>
          </a:blip>
          <a:srcRect b="31219" l="0" r="8966" t="0"/>
          <a:stretch/>
        </p:blipFill>
        <p:spPr>
          <a:xfrm>
            <a:off x="4776515" y="1324987"/>
            <a:ext cx="4300482" cy="361921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7" name="Google Shape;237;p39"/>
          <p:cNvSpPr txBox="1"/>
          <p:nvPr/>
        </p:nvSpPr>
        <p:spPr>
          <a:xfrm>
            <a:off x="89860" y="285755"/>
            <a:ext cx="800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552A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customized reports and download invoices</a:t>
            </a:r>
            <a:endParaRPr b="1" sz="2200">
              <a:solidFill>
                <a:srgbClr val="F3552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" name="Google Shape;238;p39"/>
          <p:cNvSpPr txBox="1"/>
          <p:nvPr/>
        </p:nvSpPr>
        <p:spPr>
          <a:xfrm>
            <a:off x="1143000" y="902960"/>
            <a:ext cx="326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9" name="Google Shape;239;p39"/>
          <p:cNvSpPr txBox="1"/>
          <p:nvPr/>
        </p:nvSpPr>
        <p:spPr>
          <a:xfrm>
            <a:off x="1603755" y="87721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Meal reports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40" name="Google Shape;240;p39"/>
          <p:cNvSpPr txBox="1"/>
          <p:nvPr/>
        </p:nvSpPr>
        <p:spPr>
          <a:xfrm>
            <a:off x="5928365" y="87720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Meal invoices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/>
          <p:nvPr/>
        </p:nvSpPr>
        <p:spPr>
          <a:xfrm>
            <a:off x="119562" y="3171753"/>
            <a:ext cx="4283100" cy="1515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300">
                <a:solidFill>
                  <a:schemeClr val="dk1"/>
                </a:solidFill>
              </a:rPr>
              <a:t>“The main issue for me was the </a:t>
            </a:r>
            <a:r>
              <a:rPr b="1" i="1" lang="en" sz="1300">
                <a:solidFill>
                  <a:schemeClr val="dk1"/>
                </a:solidFill>
                <a:highlight>
                  <a:srgbClr val="C9DAF8"/>
                </a:highlight>
              </a:rPr>
              <a:t>anxiety around credit card</a:t>
            </a:r>
            <a:r>
              <a:rPr i="1" lang="en" sz="1300">
                <a:solidFill>
                  <a:schemeClr val="dk1"/>
                </a:solidFill>
              </a:rPr>
              <a:t> bill dues because of the reimbursement process. At times, I had to pay from my own pocket and just wait, that’s gone now.” </a:t>
            </a:r>
            <a:endParaRPr i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- Jay, Sr. Business Development Manager, MakemyTrip</a:t>
            </a:r>
            <a:endParaRPr sz="1300"/>
          </a:p>
        </p:txBody>
      </p:sp>
      <p:sp>
        <p:nvSpPr>
          <p:cNvPr id="246" name="Google Shape;246;p40"/>
          <p:cNvSpPr/>
          <p:nvPr/>
        </p:nvSpPr>
        <p:spPr>
          <a:xfrm>
            <a:off x="119575" y="1284275"/>
            <a:ext cx="4283100" cy="1515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</a:rPr>
              <a:t>“Getting a</a:t>
            </a:r>
            <a:r>
              <a:rPr b="1" i="1" lang="en" sz="1300">
                <a:solidFill>
                  <a:schemeClr val="dk1"/>
                </a:solidFill>
              </a:rPr>
              <a:t> </a:t>
            </a:r>
            <a:r>
              <a:rPr b="1" i="1" lang="en" sz="1300">
                <a:solidFill>
                  <a:schemeClr val="dk1"/>
                </a:solidFill>
                <a:highlight>
                  <a:srgbClr val="C9DAF8"/>
                </a:highlight>
              </a:rPr>
              <a:t>proper GST bill </a:t>
            </a:r>
            <a:r>
              <a:rPr i="1" lang="en" sz="1300">
                <a:solidFill>
                  <a:schemeClr val="dk1"/>
                </a:solidFill>
              </a:rPr>
              <a:t>in a small town used to be impossible. I’d end up with handwritten notes that finance wouldn’t accept. Now, it’s all handled in the app.”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- Piyush, Business Development Manager. MakemyTrip</a:t>
            </a:r>
            <a:endParaRPr sz="1300"/>
          </a:p>
        </p:txBody>
      </p:sp>
      <p:sp>
        <p:nvSpPr>
          <p:cNvPr id="247" name="Google Shape;247;p40"/>
          <p:cNvSpPr/>
          <p:nvPr/>
        </p:nvSpPr>
        <p:spPr>
          <a:xfrm>
            <a:off x="4488727" y="1330650"/>
            <a:ext cx="4535700" cy="1515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</a:rPr>
              <a:t>My main headache was tracking a lot of invoices every month. It was a mess. Now, it’s just </a:t>
            </a:r>
            <a:r>
              <a:rPr b="1" i="1" lang="en" sz="1300">
                <a:solidFill>
                  <a:schemeClr val="dk1"/>
                </a:solidFill>
                <a:highlight>
                  <a:srgbClr val="C9DAF8"/>
                </a:highlight>
              </a:rPr>
              <a:t>one single monthly invoice</a:t>
            </a:r>
            <a:r>
              <a:rPr i="1" lang="en" sz="1300">
                <a:solidFill>
                  <a:schemeClr val="dk1"/>
                </a:solidFill>
                <a:highlight>
                  <a:srgbClr val="C9DAF8"/>
                </a:highlight>
              </a:rPr>
              <a:t>.</a:t>
            </a:r>
            <a:r>
              <a:rPr i="1" lang="en" sz="1300">
                <a:solidFill>
                  <a:schemeClr val="dk1"/>
                </a:solidFill>
              </a:rPr>
              <a:t> It’s made the whole process so much faster &amp; smoother."</a:t>
            </a:r>
            <a:endParaRPr i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-  Ajay, Admin, KFintech</a:t>
            </a:r>
            <a:endParaRPr sz="1300"/>
          </a:p>
        </p:txBody>
      </p:sp>
      <p:sp>
        <p:nvSpPr>
          <p:cNvPr id="248" name="Google Shape;248;p40"/>
          <p:cNvSpPr txBox="1"/>
          <p:nvPr/>
        </p:nvSpPr>
        <p:spPr>
          <a:xfrm>
            <a:off x="1541663" y="752675"/>
            <a:ext cx="18606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Employees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49" name="Google Shape;249;p40"/>
          <p:cNvSpPr txBox="1"/>
          <p:nvPr/>
        </p:nvSpPr>
        <p:spPr>
          <a:xfrm>
            <a:off x="5787585" y="752675"/>
            <a:ext cx="18606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HR/ Admin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50" name="Google Shape;250;p40"/>
          <p:cNvSpPr/>
          <p:nvPr/>
        </p:nvSpPr>
        <p:spPr>
          <a:xfrm>
            <a:off x="4488713" y="3218128"/>
            <a:ext cx="4535700" cy="1515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</a:rPr>
              <a:t>“When we order food for small office events, seeing the</a:t>
            </a:r>
            <a:r>
              <a:rPr b="1" i="1" lang="en" sz="1300">
                <a:solidFill>
                  <a:schemeClr val="dk1"/>
                </a:solidFill>
                <a:highlight>
                  <a:srgbClr val="C9DAF8"/>
                </a:highlight>
              </a:rPr>
              <a:t> monthly limit right at checkout</a:t>
            </a:r>
            <a:r>
              <a:rPr b="1" i="1" lang="en" sz="1300">
                <a:solidFill>
                  <a:schemeClr val="dk1"/>
                </a:solidFill>
              </a:rPr>
              <a:t> </a:t>
            </a:r>
            <a:r>
              <a:rPr i="1" lang="en" sz="1300">
                <a:solidFill>
                  <a:schemeClr val="dk1"/>
                </a:solidFill>
              </a:rPr>
              <a:t>helps a lot. We don’t have to keep a track of it.”</a:t>
            </a:r>
            <a:endParaRPr i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- Admin, WeWork</a:t>
            </a:r>
            <a:endParaRPr sz="1300"/>
          </a:p>
        </p:txBody>
      </p:sp>
      <p:sp>
        <p:nvSpPr>
          <p:cNvPr id="251" name="Google Shape;251;p40"/>
          <p:cNvSpPr txBox="1"/>
          <p:nvPr/>
        </p:nvSpPr>
        <p:spPr>
          <a:xfrm>
            <a:off x="262460" y="169105"/>
            <a:ext cx="800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552A"/>
                </a:solidFill>
                <a:latin typeface="Proxima Nova"/>
                <a:ea typeface="Proxima Nova"/>
                <a:cs typeface="Proxima Nova"/>
                <a:sym typeface="Proxima Nova"/>
              </a:rPr>
              <a:t>What our users say..</a:t>
            </a:r>
            <a:endParaRPr b="1" sz="2200">
              <a:solidFill>
                <a:srgbClr val="F3552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7935D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